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4" r:id="rId3"/>
  </p:sldMasterIdLst>
  <p:handoutMasterIdLst>
    <p:handoutMasterId r:id="rId20"/>
  </p:handoutMasterIdLst>
  <p:sldIdLst>
    <p:sldId id="299" r:id="rId4"/>
    <p:sldId id="285" r:id="rId5"/>
    <p:sldId id="265" r:id="rId6"/>
    <p:sldId id="274" r:id="rId7"/>
    <p:sldId id="291" r:id="rId8"/>
    <p:sldId id="302" r:id="rId9"/>
    <p:sldId id="306" r:id="rId10"/>
    <p:sldId id="307" r:id="rId11"/>
    <p:sldId id="309" r:id="rId12"/>
    <p:sldId id="310" r:id="rId13"/>
    <p:sldId id="303" r:id="rId14"/>
    <p:sldId id="308" r:id="rId15"/>
    <p:sldId id="304" r:id="rId16"/>
    <p:sldId id="284" r:id="rId17"/>
    <p:sldId id="305" r:id="rId18"/>
    <p:sldId id="261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949"/>
    <a:srgbClr val="F07624"/>
    <a:srgbClr val="1C7DE1"/>
    <a:srgbClr val="F4BD2D"/>
    <a:srgbClr val="1ED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0" autoAdjust="0"/>
    <p:restoredTop sz="94660"/>
  </p:normalViewPr>
  <p:slideViewPr>
    <p:cSldViewPr showGuides="1">
      <p:cViewPr>
        <p:scale>
          <a:sx n="75" d="100"/>
          <a:sy n="75" d="100"/>
        </p:scale>
        <p:origin x="1061" y="60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pPr/>
              <a:t>2021-08-01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rmarksolution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11509"/>
            <a:ext cx="3168352" cy="21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079612" y="648072"/>
            <a:ext cx="6768752" cy="62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07904" y="0"/>
            <a:ext cx="1512168" cy="501461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995935" y="73174"/>
            <a:ext cx="971971" cy="3422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39652" y="622925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Customised Products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1" t="42885" r="7594" b="6933"/>
          <a:stretch/>
        </p:blipFill>
        <p:spPr>
          <a:xfrm>
            <a:off x="6931378" y="3657600"/>
            <a:ext cx="2212622" cy="151766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979216" y="1595406"/>
            <a:ext cx="3579862" cy="3579862"/>
            <a:chOff x="2979216" y="1595406"/>
            <a:chExt cx="3579862" cy="3579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9216" y="1595406"/>
              <a:ext cx="3579862" cy="357986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20207476">
              <a:off x="4481920" y="3083379"/>
              <a:ext cx="86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dobe Hebrew" pitchFamily="18" charset="-79"/>
                  <a:cs typeface="Adobe Hebrew" pitchFamily="18" charset="-79"/>
                </a:rPr>
                <a:t>YOUR LOGO HERE</a:t>
              </a:r>
              <a:endParaRPr lang="en-IN" sz="1600" dirty="0">
                <a:latin typeface="Adobe Hebrew" pitchFamily="18" charset="-79"/>
                <a:cs typeface="Adobe Hebrew" pitchFamily="18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95398" y="1212557"/>
            <a:ext cx="3312368" cy="2835085"/>
            <a:chOff x="5495398" y="1212557"/>
            <a:chExt cx="3312368" cy="283508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90" b="6318"/>
            <a:stretch/>
          </p:blipFill>
          <p:spPr>
            <a:xfrm>
              <a:off x="5495398" y="1212557"/>
              <a:ext cx="3312368" cy="283508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2739321">
              <a:off x="6179632" y="2667884"/>
              <a:ext cx="86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dobe Hebrew" pitchFamily="18" charset="-79"/>
                  <a:cs typeface="Adobe Hebrew" pitchFamily="18" charset="-79"/>
                </a:rPr>
                <a:t>YOUR LOGO HERE</a:t>
              </a:r>
              <a:endParaRPr lang="en-IN" sz="1600" dirty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2888" y="1059583"/>
            <a:ext cx="1049867" cy="4047592"/>
            <a:chOff x="112888" y="1059583"/>
            <a:chExt cx="1049867" cy="404759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2" t="4128" r="30915"/>
            <a:stretch/>
          </p:blipFill>
          <p:spPr>
            <a:xfrm>
              <a:off x="112888" y="1059583"/>
              <a:ext cx="1049867" cy="404759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8085" y="3358699"/>
              <a:ext cx="8615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dobe Hebrew" pitchFamily="18" charset="-79"/>
                  <a:cs typeface="Adobe Hebrew" pitchFamily="18" charset="-79"/>
                </a:rPr>
                <a:t>YOUR     LOGO    HERE</a:t>
              </a:r>
              <a:endParaRPr lang="en-IN" sz="1200" dirty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71600" y="1017681"/>
            <a:ext cx="2367656" cy="2367656"/>
            <a:chOff x="971600" y="1017681"/>
            <a:chExt cx="2367656" cy="236765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017681"/>
              <a:ext cx="2367656" cy="236765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3231258">
              <a:off x="1505294" y="2015895"/>
              <a:ext cx="86152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dobe Hebrew" pitchFamily="18" charset="-79"/>
                  <a:cs typeface="Adobe Hebrew" pitchFamily="18" charset="-79"/>
                </a:rPr>
                <a:t>YOUR       LOGO      HERE</a:t>
              </a:r>
              <a:endParaRPr lang="en-IN" sz="1100" dirty="0">
                <a:latin typeface="Adobe Hebrew" pitchFamily="18" charset="-79"/>
                <a:cs typeface="Adobe Hebrew" pitchFamily="18" charset="-79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39652" y="3055644"/>
            <a:ext cx="2055726" cy="2055726"/>
            <a:chOff x="1439652" y="3055644"/>
            <a:chExt cx="2055726" cy="20557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652" y="3055644"/>
              <a:ext cx="2055726" cy="2055726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964195" y="3449851"/>
              <a:ext cx="1015021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latin typeface="Adobe Hebrew" pitchFamily="18" charset="-79"/>
                  <a:cs typeface="Adobe Hebrew" pitchFamily="18" charset="-79"/>
                </a:rPr>
                <a:t>YOUR </a:t>
              </a:r>
            </a:p>
            <a:p>
              <a:pPr algn="ctr"/>
              <a:r>
                <a:rPr lang="en-US" sz="1050" dirty="0">
                  <a:latin typeface="Adobe Hebrew" pitchFamily="18" charset="-79"/>
                  <a:cs typeface="Adobe Hebrew" pitchFamily="18" charset="-79"/>
                </a:rPr>
                <a:t>LOGO   HERE</a:t>
              </a:r>
              <a:endParaRPr lang="en-IN" sz="1050" dirty="0">
                <a:latin typeface="Adobe Hebrew" pitchFamily="18" charset="-79"/>
                <a:cs typeface="Adobe Hebrew" pitchFamily="18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7601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0" cy="0"/>
          </a:xfrm>
        </p:spPr>
      </p:pic>
      <p:sp>
        <p:nvSpPr>
          <p:cNvPr id="5" name="Rectangle 4"/>
          <p:cNvSpPr/>
          <p:nvPr/>
        </p:nvSpPr>
        <p:spPr>
          <a:xfrm>
            <a:off x="1115616" y="915566"/>
            <a:ext cx="6768752" cy="627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4"/>
            <a:ext cx="1650216" cy="687667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37373" y="140823"/>
            <a:ext cx="1060704" cy="414704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6411" y="915566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 and Printing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579480"/>
            <a:ext cx="80648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Whether from the scratch or working with existing designs, we offer bespoke creative solutions that </a:t>
            </a:r>
          </a:p>
          <a:p>
            <a:pPr fontAlgn="base"/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suit your brand. Our design team is always on hand to help your brand stand out. From Layouts to  </a:t>
            </a:r>
          </a:p>
          <a:p>
            <a:pPr fontAlgn="base"/>
            <a:r>
              <a:rPr lang="en-IN" sz="1400" dirty="0">
                <a:solidFill>
                  <a:schemeClr val="tx2">
                    <a:lumMod val="75000"/>
                  </a:schemeClr>
                </a:solidFill>
              </a:rPr>
              <a:t>Typesetting, content writing to copyediting, we have  a dedicated team to assist you. You no longer   require large quantities to print in full colour as we promise to offer a never before experience which ensures great quality products at an effective cost. </a:t>
            </a:r>
            <a:endParaRPr lang="en-IN" sz="1400" dirty="0">
              <a:solidFill>
                <a:schemeClr val="tx2">
                  <a:lumMod val="75000"/>
                </a:schemeClr>
              </a:solidFill>
              <a:latin typeface="Constantia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109127"/>
            <a:ext cx="2628291" cy="1642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93880"/>
            <a:ext cx="2041889" cy="2041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79" y="2551212"/>
            <a:ext cx="2592288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115616" y="915566"/>
            <a:ext cx="6768752" cy="6275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650216" cy="812260"/>
          </a:xfrm>
          <a:prstGeom prst="triangl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41648" y="111834"/>
            <a:ext cx="1060704" cy="55436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76411" y="915566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 and Printing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54" y="1851670"/>
            <a:ext cx="3192998" cy="3192998"/>
          </a:xfrm>
          <a:prstGeom prst="rect">
            <a:avLst/>
          </a:prstGeom>
        </p:spPr>
      </p:pic>
      <p:pic>
        <p:nvPicPr>
          <p:cNvPr id="3076" name="Picture 4" descr="Image result for visiting card sample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6569" b="50000"/>
          <a:stretch/>
        </p:blipFill>
        <p:spPr bwMode="auto">
          <a:xfrm>
            <a:off x="3732959" y="2067694"/>
            <a:ext cx="1926167" cy="1099135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tx1">
                <a:alpha val="2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Image result for visiting card sampl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5" t="13039" r="21631" b="54349"/>
          <a:stretch/>
        </p:blipFill>
        <p:spPr bwMode="auto">
          <a:xfrm>
            <a:off x="4042667" y="3397610"/>
            <a:ext cx="1503260" cy="868550"/>
          </a:xfrm>
          <a:prstGeom prst="rect">
            <a:avLst/>
          </a:prstGeom>
          <a:noFill/>
          <a:effectLst>
            <a:outerShdw blurRad="50800" dist="50800" dir="2700000" algn="ctr" rotWithShape="0">
              <a:schemeClr val="tx1">
                <a:alpha val="2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letterhead templat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9783" r="26518" b="14517"/>
          <a:stretch/>
        </p:blipFill>
        <p:spPr bwMode="auto">
          <a:xfrm>
            <a:off x="1043608" y="2153006"/>
            <a:ext cx="1838223" cy="2489208"/>
          </a:xfrm>
          <a:prstGeom prst="rect">
            <a:avLst/>
          </a:prstGeom>
          <a:noFill/>
          <a:effectLst>
            <a:glow rad="127000">
              <a:schemeClr val="bg1">
                <a:lumMod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pamphle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8"/>
          <a:stretch/>
        </p:blipFill>
        <p:spPr bwMode="auto">
          <a:xfrm rot="1308729">
            <a:off x="1968981" y="2892257"/>
            <a:ext cx="1415353" cy="1998211"/>
          </a:xfrm>
          <a:prstGeom prst="rect">
            <a:avLst/>
          </a:prstGeom>
          <a:noFill/>
          <a:effectLst>
            <a:glow rad="127000">
              <a:schemeClr val="bg1">
                <a:lumMod val="9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30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00608" y="1347614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259632" y="627534"/>
            <a:ext cx="6768752" cy="6275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473180" cy="543651"/>
          </a:xfrm>
          <a:prstGeom prst="triangl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995936" y="51470"/>
            <a:ext cx="946911" cy="371037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627534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Eco- Friendly Item</a:t>
            </a:r>
            <a:endParaRPr lang="en-IN" altLang="ko-KR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">
            <a:off x="5847290" y="3050226"/>
            <a:ext cx="2889241" cy="18020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7694"/>
            <a:ext cx="3240360" cy="3240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07" y="2835330"/>
            <a:ext cx="2030763" cy="2231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491630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at Starmark believe in keeping our environment clean and healthy and    make our country plastic free. So let’s all pledge to use eco-friendly products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0407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47664" y="0"/>
            <a:ext cx="7596336" cy="884466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Our USPs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051720" y="1625202"/>
            <a:ext cx="4320248" cy="3043491"/>
            <a:chOff x="2051720" y="1625202"/>
            <a:chExt cx="4320248" cy="3043491"/>
          </a:xfrm>
        </p:grpSpPr>
        <p:sp>
          <p:nvSpPr>
            <p:cNvPr id="6" name="Rectangle 5"/>
            <p:cNvSpPr/>
            <p:nvPr/>
          </p:nvSpPr>
          <p:spPr>
            <a:xfrm>
              <a:off x="4283968" y="1625202"/>
              <a:ext cx="2088000" cy="720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1720" y="2698923"/>
              <a:ext cx="208800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Our stern quality checks at every level of            procurement,                production, and packing makes sure that our      clients are served with   the best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527841" y="1625202"/>
            <a:ext cx="2088000" cy="2952328"/>
            <a:chOff x="2051720" y="1635646"/>
            <a:chExt cx="2088000" cy="2952328"/>
          </a:xfrm>
        </p:grpSpPr>
        <p:sp>
          <p:nvSpPr>
            <p:cNvPr id="27" name="Rectangle 26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30854" y="2708215"/>
              <a:ext cx="2008866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We always endeavour to offer fast turnaround speeds that meet our  customer’s crucial       deadlines</a:t>
              </a:r>
              <a:r>
                <a:rPr lang="en-IN" sz="1200" dirty="0"/>
                <a:t>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051720" y="2015452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Quality 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527842" y="1995686"/>
            <a:ext cx="20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Swift Turnaround </a:t>
            </a:r>
          </a:p>
        </p:txBody>
      </p:sp>
      <p:sp>
        <p:nvSpPr>
          <p:cNvPr id="34" name="Isosceles Triangle 5">
            <a:extLst>
              <a:ext uri="{FF2B5EF4-FFF2-40B4-BE49-F238E27FC236}">
                <a16:creationId xmlns:a16="http://schemas.microsoft.com/office/drawing/2014/main" id="{B2BDDF8C-8D2C-4698-9A6D-DBB60BD48C3A}"/>
              </a:ext>
            </a:extLst>
          </p:cNvPr>
          <p:cNvSpPr>
            <a:spLocks noChangeAspect="1"/>
          </p:cNvSpPr>
          <p:nvPr/>
        </p:nvSpPr>
        <p:spPr>
          <a:xfrm>
            <a:off x="2759200" y="1141808"/>
            <a:ext cx="336520" cy="336156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Parallelogram 15">
            <a:extLst>
              <a:ext uri="{FF2B5EF4-FFF2-40B4-BE49-F238E27FC236}">
                <a16:creationId xmlns:a16="http://schemas.microsoft.com/office/drawing/2014/main" id="{673A6FEA-1B46-4402-9D59-7858AB9586DD}"/>
              </a:ext>
            </a:extLst>
          </p:cNvPr>
          <p:cNvSpPr/>
          <p:nvPr/>
        </p:nvSpPr>
        <p:spPr>
          <a:xfrm flipH="1">
            <a:off x="7571841" y="1120944"/>
            <a:ext cx="384534" cy="399864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3" name="그룹 51">
            <a:extLst>
              <a:ext uri="{FF2B5EF4-FFF2-40B4-BE49-F238E27FC236}">
                <a16:creationId xmlns:a16="http://schemas.microsoft.com/office/drawing/2014/main" id="{5D7AA24F-F7B6-4FE4-98BA-C1F24F1CBFD5}"/>
              </a:ext>
            </a:extLst>
          </p:cNvPr>
          <p:cNvGrpSpPr/>
          <p:nvPr/>
        </p:nvGrpSpPr>
        <p:grpSpPr>
          <a:xfrm rot="20892369">
            <a:off x="-122163" y="359279"/>
            <a:ext cx="2294923" cy="2217369"/>
            <a:chOff x="247435" y="1363842"/>
            <a:chExt cx="3461730" cy="3344746"/>
          </a:xfrm>
        </p:grpSpPr>
        <p:grpSp>
          <p:nvGrpSpPr>
            <p:cNvPr id="25" name="Group 2">
              <a:extLst>
                <a:ext uri="{FF2B5EF4-FFF2-40B4-BE49-F238E27FC236}">
                  <a16:creationId xmlns:a16="http://schemas.microsoft.com/office/drawing/2014/main" id="{28F83CA8-C124-4C73-BCB5-AB2B95356D64}"/>
                </a:ext>
              </a:extLst>
            </p:cNvPr>
            <p:cNvGrpSpPr/>
            <p:nvPr/>
          </p:nvGrpSpPr>
          <p:grpSpPr>
            <a:xfrm>
              <a:off x="247435" y="2414619"/>
              <a:ext cx="3149101" cy="2293969"/>
              <a:chOff x="247435" y="2414619"/>
              <a:chExt cx="3149101" cy="2293969"/>
            </a:xfrm>
          </p:grpSpPr>
          <p:sp>
            <p:nvSpPr>
              <p:cNvPr id="41" name="Rectangle 12">
                <a:extLst>
                  <a:ext uri="{FF2B5EF4-FFF2-40B4-BE49-F238E27FC236}">
                    <a16:creationId xmlns:a16="http://schemas.microsoft.com/office/drawing/2014/main" id="{E40369D2-84C6-4885-B4D4-27D0FCD1AE27}"/>
                  </a:ext>
                </a:extLst>
              </p:cNvPr>
              <p:cNvSpPr/>
              <p:nvPr/>
            </p:nvSpPr>
            <p:spPr>
              <a:xfrm rot="2700000" flipH="1">
                <a:off x="1034951" y="1627103"/>
                <a:ext cx="1574070" cy="3149101"/>
              </a:xfrm>
              <a:custGeom>
                <a:avLst/>
                <a:gdLst/>
                <a:ahLst/>
                <a:cxnLst/>
                <a:rect l="l" t="t" r="r" b="b"/>
                <a:pathLst>
                  <a:path w="1574070" h="3149101">
                    <a:moveTo>
                      <a:pt x="1396232" y="177838"/>
                    </a:moveTo>
                    <a:cubicBezTo>
                      <a:pt x="1732682" y="514288"/>
                      <a:pt x="1732682" y="1059782"/>
                      <a:pt x="1396232" y="1396232"/>
                    </a:cubicBezTo>
                    <a:cubicBezTo>
                      <a:pt x="1059782" y="1732681"/>
                      <a:pt x="514289" y="1732681"/>
                      <a:pt x="177839" y="1396232"/>
                    </a:cubicBezTo>
                    <a:cubicBezTo>
                      <a:pt x="-158611" y="1059782"/>
                      <a:pt x="-158611" y="514288"/>
                      <a:pt x="177839" y="177838"/>
                    </a:cubicBezTo>
                    <a:cubicBezTo>
                      <a:pt x="514289" y="-158611"/>
                      <a:pt x="1059782" y="-158611"/>
                      <a:pt x="1396232" y="177838"/>
                    </a:cubicBezTo>
                    <a:close/>
                    <a:moveTo>
                      <a:pt x="1574070" y="0"/>
                    </a:moveTo>
                    <a:cubicBezTo>
                      <a:pt x="1139403" y="-434668"/>
                      <a:pt x="434668" y="-434668"/>
                      <a:pt x="0" y="0"/>
                    </a:cubicBezTo>
                    <a:cubicBezTo>
                      <a:pt x="-434668" y="434667"/>
                      <a:pt x="-434668" y="1139403"/>
                      <a:pt x="0" y="1574070"/>
                    </a:cubicBezTo>
                    <a:cubicBezTo>
                      <a:pt x="149565" y="1723636"/>
                      <a:pt x="331107" y="1821737"/>
                      <a:pt x="522925" y="1867116"/>
                    </a:cubicBezTo>
                    <a:lnTo>
                      <a:pt x="522925" y="3149101"/>
                    </a:lnTo>
                    <a:lnTo>
                      <a:pt x="1051145" y="3149101"/>
                    </a:lnTo>
                    <a:lnTo>
                      <a:pt x="1051145" y="1867115"/>
                    </a:lnTo>
                    <a:cubicBezTo>
                      <a:pt x="1242964" y="1821737"/>
                      <a:pt x="1424505" y="1723636"/>
                      <a:pt x="1574070" y="1574070"/>
                    </a:cubicBezTo>
                    <a:cubicBezTo>
                      <a:pt x="2008738" y="1139403"/>
                      <a:pt x="2008738" y="434667"/>
                      <a:pt x="15740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42" name="Round Same Side Corner Rectangle 13">
                <a:extLst>
                  <a:ext uri="{FF2B5EF4-FFF2-40B4-BE49-F238E27FC236}">
                    <a16:creationId xmlns:a16="http://schemas.microsoft.com/office/drawing/2014/main" id="{87E5FE35-BC61-4A9A-8511-07F02FE64058}"/>
                  </a:ext>
                </a:extLst>
              </p:cNvPr>
              <p:cNvSpPr/>
              <p:nvPr/>
            </p:nvSpPr>
            <p:spPr>
              <a:xfrm rot="13500000" flipH="1">
                <a:off x="299369" y="4293587"/>
                <a:ext cx="528162" cy="3018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/>
              </a:p>
            </p:txBody>
          </p:sp>
        </p:grpSp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49272D67-CE39-48FB-8C01-6B100DE49ACD}"/>
                </a:ext>
              </a:extLst>
            </p:cNvPr>
            <p:cNvSpPr/>
            <p:nvPr/>
          </p:nvSpPr>
          <p:spPr>
            <a:xfrm>
              <a:off x="2421527" y="3174301"/>
              <a:ext cx="656698" cy="656698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31" name="Oval 18">
              <a:extLst>
                <a:ext uri="{FF2B5EF4-FFF2-40B4-BE49-F238E27FC236}">
                  <a16:creationId xmlns:a16="http://schemas.microsoft.com/office/drawing/2014/main" id="{5E88C57D-0128-4BF4-A39C-362C219A1C42}"/>
                </a:ext>
              </a:extLst>
            </p:cNvPr>
            <p:cNvSpPr/>
            <p:nvPr/>
          </p:nvSpPr>
          <p:spPr>
            <a:xfrm>
              <a:off x="2359604" y="1363842"/>
              <a:ext cx="656698" cy="65669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33" name="Oval 20">
              <a:extLst>
                <a:ext uri="{FF2B5EF4-FFF2-40B4-BE49-F238E27FC236}">
                  <a16:creationId xmlns:a16="http://schemas.microsoft.com/office/drawing/2014/main" id="{A21C85F2-E052-43AF-9628-D2436E3752B2}"/>
                </a:ext>
              </a:extLst>
            </p:cNvPr>
            <p:cNvSpPr/>
            <p:nvPr/>
          </p:nvSpPr>
          <p:spPr>
            <a:xfrm>
              <a:off x="3052467" y="2196425"/>
              <a:ext cx="656698" cy="656698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CFFBE38-946B-4AA7-9DC7-D3ED5CE59C06}"/>
                </a:ext>
              </a:extLst>
            </p:cNvPr>
            <p:cNvSpPr txBox="1"/>
            <p:nvPr/>
          </p:nvSpPr>
          <p:spPr>
            <a:xfrm>
              <a:off x="2463777" y="1572062"/>
              <a:ext cx="470598" cy="20891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7A0676-8B29-4345-8FFE-D9A75CC09BF7}"/>
                </a:ext>
              </a:extLst>
            </p:cNvPr>
            <p:cNvSpPr txBox="1"/>
            <p:nvPr/>
          </p:nvSpPr>
          <p:spPr>
            <a:xfrm>
              <a:off x="3145519" y="2420316"/>
              <a:ext cx="470598" cy="20891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7B2730-CA16-4EFB-9AEF-CC0083AE56DD}"/>
                </a:ext>
              </a:extLst>
            </p:cNvPr>
            <p:cNvSpPr txBox="1"/>
            <p:nvPr/>
          </p:nvSpPr>
          <p:spPr>
            <a:xfrm>
              <a:off x="2516087" y="3390955"/>
              <a:ext cx="470598" cy="20891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2051720" y="1635646"/>
            <a:ext cx="2088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92120" y="4515966"/>
            <a:ext cx="2088000" cy="72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283968" y="2024657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Wide Range 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427984" y="2708215"/>
            <a:ext cx="187220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offer a wide          range of products to select from, giving    our customers the    complete satisfaction of buying and            choosing </a:t>
            </a:r>
            <a:endParaRPr lang="en-IN" sz="1400" dirty="0"/>
          </a:p>
        </p:txBody>
      </p:sp>
      <p:sp>
        <p:nvSpPr>
          <p:cNvPr id="47" name="Chord 38">
            <a:extLst>
              <a:ext uri="{FF2B5EF4-FFF2-40B4-BE49-F238E27FC236}">
                <a16:creationId xmlns:a16="http://schemas.microsoft.com/office/drawing/2014/main" id="{BDA7CF54-9F37-4520-A3F4-25C3EC3A776B}"/>
              </a:ext>
            </a:extLst>
          </p:cNvPr>
          <p:cNvSpPr/>
          <p:nvPr/>
        </p:nvSpPr>
        <p:spPr>
          <a:xfrm>
            <a:off x="5120078" y="1055141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880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051719" y="1635646"/>
            <a:ext cx="2238061" cy="2952328"/>
            <a:chOff x="2051719" y="1635646"/>
            <a:chExt cx="2238061" cy="2952328"/>
          </a:xfrm>
        </p:grpSpPr>
        <p:sp>
          <p:nvSpPr>
            <p:cNvPr id="6" name="Rectangle 5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1719" y="2698923"/>
              <a:ext cx="2238061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400" dirty="0"/>
                <a:t>We guarantee to provide  the best of services at an affordable price to give    our customers a never    before experience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289781" y="1635646"/>
            <a:ext cx="2088000" cy="2952328"/>
            <a:chOff x="2051720" y="1635646"/>
            <a:chExt cx="2088000" cy="2952328"/>
          </a:xfrm>
        </p:grpSpPr>
        <p:sp>
          <p:nvSpPr>
            <p:cNvPr id="21" name="Rectangle 20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30854" y="2667565"/>
              <a:ext cx="200886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Our team work meticulously with businesses and organisations of all sizes to comprehend every detail, plan ahead and deliver excellent results.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2051720" y="2015452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Affordable Pricing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9782" y="1995686"/>
            <a:ext cx="208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Experienced People</a:t>
            </a:r>
          </a:p>
        </p:txBody>
      </p:sp>
      <p:sp>
        <p:nvSpPr>
          <p:cNvPr id="34" name="Isosceles Triangle 5">
            <a:extLst>
              <a:ext uri="{FF2B5EF4-FFF2-40B4-BE49-F238E27FC236}">
                <a16:creationId xmlns:a16="http://schemas.microsoft.com/office/drawing/2014/main" id="{B2BDDF8C-8D2C-4698-9A6D-DBB60BD48C3A}"/>
              </a:ext>
            </a:extLst>
          </p:cNvPr>
          <p:cNvSpPr>
            <a:spLocks noChangeAspect="1"/>
          </p:cNvSpPr>
          <p:nvPr/>
        </p:nvSpPr>
        <p:spPr>
          <a:xfrm>
            <a:off x="2771800" y="1144386"/>
            <a:ext cx="336520" cy="336156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Our USPs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32240" y="1635646"/>
            <a:ext cx="2088000" cy="2952328"/>
            <a:chOff x="2051720" y="1635646"/>
            <a:chExt cx="2088000" cy="2952328"/>
          </a:xfrm>
        </p:grpSpPr>
        <p:sp>
          <p:nvSpPr>
            <p:cNvPr id="29" name="Rectangle 28"/>
            <p:cNvSpPr/>
            <p:nvPr/>
          </p:nvSpPr>
          <p:spPr>
            <a:xfrm>
              <a:off x="2051720" y="163564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51720" y="4515966"/>
              <a:ext cx="2088000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30854" y="2667565"/>
              <a:ext cx="200886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Customer service is at the heart of what we   do. We’re happy to      help with any queries   or assistance you may need, with expert and   friendly advice always at hand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6732241" y="1995686"/>
            <a:ext cx="20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/>
              <a:t>Customer Service</a:t>
            </a:r>
          </a:p>
        </p:txBody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3FEBA52E-2138-46EB-B65A-3FF2C49CC3F9}"/>
              </a:ext>
            </a:extLst>
          </p:cNvPr>
          <p:cNvSpPr/>
          <p:nvPr/>
        </p:nvSpPr>
        <p:spPr>
          <a:xfrm>
            <a:off x="7522395" y="1120943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8" name="그룹 51">
            <a:extLst>
              <a:ext uri="{FF2B5EF4-FFF2-40B4-BE49-F238E27FC236}">
                <a16:creationId xmlns:a16="http://schemas.microsoft.com/office/drawing/2014/main" id="{5D7AA24F-F7B6-4FE4-98BA-C1F24F1CBFD5}"/>
              </a:ext>
            </a:extLst>
          </p:cNvPr>
          <p:cNvGrpSpPr/>
          <p:nvPr/>
        </p:nvGrpSpPr>
        <p:grpSpPr>
          <a:xfrm rot="20892369">
            <a:off x="-122135" y="359512"/>
            <a:ext cx="2292654" cy="2217369"/>
            <a:chOff x="247435" y="1363842"/>
            <a:chExt cx="3458307" cy="3344746"/>
          </a:xfrm>
        </p:grpSpPr>
        <p:grpSp>
          <p:nvGrpSpPr>
            <p:cNvPr id="39" name="Group 2">
              <a:extLst>
                <a:ext uri="{FF2B5EF4-FFF2-40B4-BE49-F238E27FC236}">
                  <a16:creationId xmlns:a16="http://schemas.microsoft.com/office/drawing/2014/main" id="{28F83CA8-C124-4C73-BCB5-AB2B95356D64}"/>
                </a:ext>
              </a:extLst>
            </p:cNvPr>
            <p:cNvGrpSpPr/>
            <p:nvPr/>
          </p:nvGrpSpPr>
          <p:grpSpPr>
            <a:xfrm>
              <a:off x="247435" y="2414619"/>
              <a:ext cx="3149101" cy="2293969"/>
              <a:chOff x="247435" y="2414619"/>
              <a:chExt cx="3149101" cy="2293969"/>
            </a:xfrm>
          </p:grpSpPr>
          <p:sp>
            <p:nvSpPr>
              <p:cNvPr id="48" name="Rectangle 12">
                <a:extLst>
                  <a:ext uri="{FF2B5EF4-FFF2-40B4-BE49-F238E27FC236}">
                    <a16:creationId xmlns:a16="http://schemas.microsoft.com/office/drawing/2014/main" id="{E40369D2-84C6-4885-B4D4-27D0FCD1AE27}"/>
                  </a:ext>
                </a:extLst>
              </p:cNvPr>
              <p:cNvSpPr/>
              <p:nvPr/>
            </p:nvSpPr>
            <p:spPr>
              <a:xfrm rot="2700000" flipH="1">
                <a:off x="1034951" y="1627103"/>
                <a:ext cx="1574070" cy="3149101"/>
              </a:xfrm>
              <a:custGeom>
                <a:avLst/>
                <a:gdLst/>
                <a:ahLst/>
                <a:cxnLst/>
                <a:rect l="l" t="t" r="r" b="b"/>
                <a:pathLst>
                  <a:path w="1574070" h="3149101">
                    <a:moveTo>
                      <a:pt x="1396232" y="177838"/>
                    </a:moveTo>
                    <a:cubicBezTo>
                      <a:pt x="1732682" y="514288"/>
                      <a:pt x="1732682" y="1059782"/>
                      <a:pt x="1396232" y="1396232"/>
                    </a:cubicBezTo>
                    <a:cubicBezTo>
                      <a:pt x="1059782" y="1732681"/>
                      <a:pt x="514289" y="1732681"/>
                      <a:pt x="177839" y="1396232"/>
                    </a:cubicBezTo>
                    <a:cubicBezTo>
                      <a:pt x="-158611" y="1059782"/>
                      <a:pt x="-158611" y="514288"/>
                      <a:pt x="177839" y="177838"/>
                    </a:cubicBezTo>
                    <a:cubicBezTo>
                      <a:pt x="514289" y="-158611"/>
                      <a:pt x="1059782" y="-158611"/>
                      <a:pt x="1396232" y="177838"/>
                    </a:cubicBezTo>
                    <a:close/>
                    <a:moveTo>
                      <a:pt x="1574070" y="0"/>
                    </a:moveTo>
                    <a:cubicBezTo>
                      <a:pt x="1139403" y="-434668"/>
                      <a:pt x="434668" y="-434668"/>
                      <a:pt x="0" y="0"/>
                    </a:cubicBezTo>
                    <a:cubicBezTo>
                      <a:pt x="-434668" y="434667"/>
                      <a:pt x="-434668" y="1139403"/>
                      <a:pt x="0" y="1574070"/>
                    </a:cubicBezTo>
                    <a:cubicBezTo>
                      <a:pt x="149565" y="1723636"/>
                      <a:pt x="331107" y="1821737"/>
                      <a:pt x="522925" y="1867116"/>
                    </a:cubicBezTo>
                    <a:lnTo>
                      <a:pt x="522925" y="3149101"/>
                    </a:lnTo>
                    <a:lnTo>
                      <a:pt x="1051145" y="3149101"/>
                    </a:lnTo>
                    <a:lnTo>
                      <a:pt x="1051145" y="1867115"/>
                    </a:lnTo>
                    <a:cubicBezTo>
                      <a:pt x="1242964" y="1821737"/>
                      <a:pt x="1424505" y="1723636"/>
                      <a:pt x="1574070" y="1574070"/>
                    </a:cubicBezTo>
                    <a:cubicBezTo>
                      <a:pt x="2008738" y="1139403"/>
                      <a:pt x="2008738" y="434667"/>
                      <a:pt x="15740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49" name="Round Same Side Corner Rectangle 13">
                <a:extLst>
                  <a:ext uri="{FF2B5EF4-FFF2-40B4-BE49-F238E27FC236}">
                    <a16:creationId xmlns:a16="http://schemas.microsoft.com/office/drawing/2014/main" id="{87E5FE35-BC61-4A9A-8511-07F02FE64058}"/>
                  </a:ext>
                </a:extLst>
              </p:cNvPr>
              <p:cNvSpPr/>
              <p:nvPr/>
            </p:nvSpPr>
            <p:spPr>
              <a:xfrm rot="13500000" flipH="1">
                <a:off x="299369" y="4293587"/>
                <a:ext cx="528162" cy="3018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900" dirty="0"/>
              </a:p>
            </p:txBody>
          </p:sp>
        </p:grpSp>
        <p:sp>
          <p:nvSpPr>
            <p:cNvPr id="40" name="Oval 17">
              <a:extLst>
                <a:ext uri="{FF2B5EF4-FFF2-40B4-BE49-F238E27FC236}">
                  <a16:creationId xmlns:a16="http://schemas.microsoft.com/office/drawing/2014/main" id="{49272D67-CE39-48FB-8C01-6B100DE49ACD}"/>
                </a:ext>
              </a:extLst>
            </p:cNvPr>
            <p:cNvSpPr/>
            <p:nvPr/>
          </p:nvSpPr>
          <p:spPr>
            <a:xfrm>
              <a:off x="3049044" y="2212795"/>
              <a:ext cx="656698" cy="656698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5E88C57D-0128-4BF4-A39C-362C219A1C42}"/>
                </a:ext>
              </a:extLst>
            </p:cNvPr>
            <p:cNvSpPr/>
            <p:nvPr/>
          </p:nvSpPr>
          <p:spPr>
            <a:xfrm>
              <a:off x="2359604" y="1363842"/>
              <a:ext cx="656698" cy="65669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42" name="Oval 19">
              <a:extLst>
                <a:ext uri="{FF2B5EF4-FFF2-40B4-BE49-F238E27FC236}">
                  <a16:creationId xmlns:a16="http://schemas.microsoft.com/office/drawing/2014/main" id="{3B050E2B-193D-4259-BA98-FFFBEBDA35AF}"/>
                </a:ext>
              </a:extLst>
            </p:cNvPr>
            <p:cNvSpPr/>
            <p:nvPr/>
          </p:nvSpPr>
          <p:spPr>
            <a:xfrm>
              <a:off x="2399322" y="3280623"/>
              <a:ext cx="656698" cy="656698"/>
            </a:xfrm>
            <a:prstGeom prst="ellipse">
              <a:avLst/>
            </a:prstGeom>
            <a:solidFill>
              <a:schemeClr val="accent4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9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CFFBE38-946B-4AA7-9DC7-D3ED5CE59C06}"/>
                </a:ext>
              </a:extLst>
            </p:cNvPr>
            <p:cNvSpPr txBox="1"/>
            <p:nvPr/>
          </p:nvSpPr>
          <p:spPr>
            <a:xfrm>
              <a:off x="2463770" y="1572060"/>
              <a:ext cx="470598" cy="20891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7B2730-CA16-4EFB-9AEF-CC0083AE56DD}"/>
                </a:ext>
              </a:extLst>
            </p:cNvPr>
            <p:cNvSpPr txBox="1"/>
            <p:nvPr/>
          </p:nvSpPr>
          <p:spPr>
            <a:xfrm>
              <a:off x="3168862" y="2446585"/>
              <a:ext cx="470598" cy="20891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6595C4B-4FCD-4653-BFB8-E5FF7EADEAE4}"/>
                </a:ext>
              </a:extLst>
            </p:cNvPr>
            <p:cNvSpPr txBox="1"/>
            <p:nvPr/>
          </p:nvSpPr>
          <p:spPr>
            <a:xfrm>
              <a:off x="2492371" y="3510779"/>
              <a:ext cx="470598" cy="208916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</a:p>
          </p:txBody>
        </p:sp>
      </p:grp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4C21F48E-DD7D-42FF-8FA0-206224A45700}"/>
              </a:ext>
            </a:extLst>
          </p:cNvPr>
          <p:cNvSpPr/>
          <p:nvPr/>
        </p:nvSpPr>
        <p:spPr>
          <a:xfrm>
            <a:off x="5160105" y="1061728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Round Same Side Corner Rectangle 20">
            <a:extLst>
              <a:ext uri="{FF2B5EF4-FFF2-40B4-BE49-F238E27FC236}">
                <a16:creationId xmlns:a16="http://schemas.microsoft.com/office/drawing/2014/main" id="{75DE9827-D3D2-4677-834E-DF8FE0E4E192}"/>
              </a:ext>
            </a:extLst>
          </p:cNvPr>
          <p:cNvSpPr/>
          <p:nvPr/>
        </p:nvSpPr>
        <p:spPr>
          <a:xfrm rot="10800000">
            <a:off x="5360233" y="1059582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0508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67744" y="1699432"/>
            <a:ext cx="504056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sz="2000" b="1" dirty="0">
                <a:solidFill>
                  <a:srgbClr val="002060"/>
                </a:solidFill>
              </a:rPr>
              <a:t>Contact us - 9990027722</a:t>
            </a:r>
          </a:p>
          <a:p>
            <a:pPr latinLnBrk="0">
              <a:defRPr/>
            </a:pPr>
            <a:endParaRPr lang="en-US" sz="2000" b="1" dirty="0">
              <a:solidFill>
                <a:srgbClr val="002060"/>
              </a:solidFill>
            </a:endParaRPr>
          </a:p>
          <a:p>
            <a:pPr latinLnBrk="0">
              <a:defRPr/>
            </a:pPr>
            <a:r>
              <a:rPr lang="en-US" sz="2000" b="1" dirty="0">
                <a:solidFill>
                  <a:srgbClr val="002060"/>
                </a:solidFill>
              </a:rPr>
              <a:t>Mail me – info@starmarksolution.com</a:t>
            </a:r>
            <a:endParaRPr lang="en-US" sz="2000" b="1" u="sng" dirty="0">
              <a:solidFill>
                <a:srgbClr val="002060"/>
              </a:solidFill>
            </a:endParaRPr>
          </a:p>
          <a:p>
            <a:pPr latinLnBrk="0">
              <a:defRPr/>
            </a:pPr>
            <a:endParaRPr lang="en-US" sz="2000" b="1" dirty="0">
              <a:solidFill>
                <a:srgbClr val="002060"/>
              </a:solidFill>
              <a:hlinkClick r:id="rId2"/>
            </a:endParaRPr>
          </a:p>
          <a:p>
            <a:pPr latinLnBrk="0">
              <a:defRPr/>
            </a:pPr>
            <a:r>
              <a:rPr lang="en-US" sz="2000" b="1" dirty="0">
                <a:solidFill>
                  <a:srgbClr val="002060"/>
                </a:solidFill>
              </a:rPr>
              <a:t>Visit us @ starmarksolution.com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5896" y="437195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 you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0" name="Round Same Side Corner Rectangle 6">
            <a:extLst>
              <a:ext uri="{FF2B5EF4-FFF2-40B4-BE49-F238E27FC236}">
                <a16:creationId xmlns:a16="http://schemas.microsoft.com/office/drawing/2014/main" id="{5E452DB9-650F-4617-9C8C-74FEA26E6E29}"/>
              </a:ext>
            </a:extLst>
          </p:cNvPr>
          <p:cNvSpPr/>
          <p:nvPr/>
        </p:nvSpPr>
        <p:spPr>
          <a:xfrm rot="2700000">
            <a:off x="1944950" y="2253954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6ACEC56-18E3-4905-843D-878E12C7C4CF}"/>
              </a:ext>
            </a:extLst>
          </p:cNvPr>
          <p:cNvSpPr/>
          <p:nvPr/>
        </p:nvSpPr>
        <p:spPr>
          <a:xfrm>
            <a:off x="1880003" y="1635647"/>
            <a:ext cx="193871" cy="45566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Block Arc 14">
            <a:extLst>
              <a:ext uri="{FF2B5EF4-FFF2-40B4-BE49-F238E27FC236}">
                <a16:creationId xmlns:a16="http://schemas.microsoft.com/office/drawing/2014/main" id="{6AC5AE3A-94A0-448E-BB40-F534B002DA60}"/>
              </a:ext>
            </a:extLst>
          </p:cNvPr>
          <p:cNvSpPr/>
          <p:nvPr/>
        </p:nvSpPr>
        <p:spPr>
          <a:xfrm rot="16200000">
            <a:off x="1880131" y="2943034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9632" y="916732"/>
            <a:ext cx="6768752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Contact Details</a:t>
            </a:r>
          </a:p>
        </p:txBody>
      </p:sp>
    </p:spTree>
    <p:extLst>
      <p:ext uri="{BB962C8B-B14F-4D97-AF65-F5344CB8AC3E}">
        <p14:creationId xmlns:p14="http://schemas.microsoft.com/office/powerpoint/2010/main" val="360252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707654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87624" y="1780124"/>
            <a:ext cx="7344816" cy="2735841"/>
            <a:chOff x="2253890" y="2166593"/>
            <a:chExt cx="4608512" cy="667923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166593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IN" sz="3200" dirty="0">
                  <a:solidFill>
                    <a:schemeClr val="bg1"/>
                  </a:solidFill>
                  <a:latin typeface="Book Antiqua" pitchFamily="18" charset="0"/>
                </a:rPr>
                <a:t>Starmark specialises in providing        absolute quality of Customised              Products, Stationery, Office Supplies </a:t>
              </a:r>
            </a:p>
            <a:p>
              <a:pPr algn="ctr"/>
              <a:r>
                <a:rPr lang="en-IN" sz="3200" dirty="0">
                  <a:solidFill>
                    <a:schemeClr val="bg1"/>
                  </a:solidFill>
                  <a:latin typeface="Book Antiqua" pitchFamily="18" charset="0"/>
                </a:rPr>
                <a:t>and  Print Solutions.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67493"/>
            <a:ext cx="1656184" cy="113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ffice-supplies-and-equipment1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rcRect l="889" r="889"/>
          <a:stretch>
            <a:fillRect/>
          </a:stretch>
        </p:blipFill>
        <p:spPr>
          <a:xfrm>
            <a:off x="3293848" y="-3501"/>
            <a:ext cx="2520000" cy="1711155"/>
          </a:xfrm>
        </p:spPr>
      </p:pic>
      <p:sp>
        <p:nvSpPr>
          <p:cNvPr id="10" name="TextBox 9"/>
          <p:cNvSpPr txBox="1"/>
          <p:nvPr/>
        </p:nvSpPr>
        <p:spPr>
          <a:xfrm>
            <a:off x="683568" y="1851670"/>
            <a:ext cx="8064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We  are  a customer  focused business and assure high quality hassle-free services to our customers. With  affordable  pricing,  attractive  offers  and </a:t>
            </a:r>
          </a:p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100%  genuine products, we  are  adept to make your experience simple </a:t>
            </a:r>
          </a:p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and  remarkable.</a:t>
            </a:r>
          </a:p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 </a:t>
            </a:r>
          </a:p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Starmark  ensures  the  right  processes,  finishes  and materials  are  used </a:t>
            </a:r>
          </a:p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every single time. Our  fervour  is to  deliver  incomparable  services  and </a:t>
            </a:r>
          </a:p>
          <a:p>
            <a:pPr algn="just"/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nstantia" pitchFamily="18" charset="0"/>
              </a:rPr>
              <a:t>utilize  our  knowledge  to  make  sure  the  finest  quality  products  reach our customers.</a:t>
            </a:r>
          </a:p>
        </p:txBody>
      </p:sp>
    </p:spTree>
    <p:extLst>
      <p:ext uri="{BB962C8B-B14F-4D97-AF65-F5344CB8AC3E}">
        <p14:creationId xmlns:p14="http://schemas.microsoft.com/office/powerpoint/2010/main" val="186804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</a:t>
            </a:r>
            <a:r>
              <a:rPr lang="en-US" altLang="ko-KR" dirty="0">
                <a:solidFill>
                  <a:schemeClr val="accent5"/>
                </a:solidFill>
              </a:rPr>
              <a:t>Services</a:t>
            </a:r>
            <a:endParaRPr lang="ko-KR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82698"/>
              </p:ext>
            </p:extLst>
          </p:nvPr>
        </p:nvGraphicFramePr>
        <p:xfrm>
          <a:off x="587896" y="1064016"/>
          <a:ext cx="1823864" cy="309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83">
                <a:tc>
                  <a:txBody>
                    <a:bodyPr/>
                    <a:lstStyle/>
                    <a:p>
                      <a:r>
                        <a:rPr lang="en-IN" sz="1300" b="1" dirty="0">
                          <a:solidFill>
                            <a:schemeClr val="accent1"/>
                          </a:solidFill>
                          <a:latin typeface="Bahnschrift SemiBold" panose="020B0502040204020203" pitchFamily="34" charset="0"/>
                        </a:rPr>
                        <a:t>Corporate Stationery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972">
                <a:tc>
                  <a:txBody>
                    <a:bodyPr/>
                    <a:lstStyle/>
                    <a:p>
                      <a:endParaRPr lang="en-IN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6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50815"/>
              </p:ext>
            </p:extLst>
          </p:nvPr>
        </p:nvGraphicFramePr>
        <p:xfrm>
          <a:off x="4714318" y="1059582"/>
          <a:ext cx="1823864" cy="30199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5160">
                <a:tc>
                  <a:txBody>
                    <a:bodyPr/>
                    <a:lstStyle/>
                    <a:p>
                      <a:pPr algn="ctr"/>
                      <a:r>
                        <a:rPr lang="en-US" sz="1300" b="1" kern="1200" dirty="0">
                          <a:solidFill>
                            <a:schemeClr val="accent1"/>
                          </a:solidFill>
                          <a:latin typeface="Bahnschrift SemiBold" panose="020B0502040204020203" pitchFamily="34" charset="0"/>
                          <a:ea typeface="+mn-ea"/>
                          <a:cs typeface="+mn-cs"/>
                        </a:rPr>
                        <a:t>Eco Friendly Item </a:t>
                      </a:r>
                      <a:endParaRPr lang="en-IN" sz="1300" b="1" kern="1200" dirty="0">
                        <a:solidFill>
                          <a:schemeClr val="accent1"/>
                        </a:solidFill>
                        <a:latin typeface="Bahnschrift SemiBol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7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1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27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r>
                        <a:rPr lang="en-IN" sz="1150" dirty="0"/>
                        <a:t>Whether full</a:t>
                      </a:r>
                      <a:r>
                        <a:rPr lang="en-IN" sz="1150" baseline="0" dirty="0"/>
                        <a:t> </a:t>
                      </a:r>
                      <a:r>
                        <a:rPr lang="en-IN" sz="1150" dirty="0"/>
                        <a:t>colour or</a:t>
                      </a:r>
                      <a:r>
                        <a:rPr lang="en-IN" sz="1150" baseline="0" dirty="0"/>
                        <a:t>     </a:t>
                      </a:r>
                      <a:r>
                        <a:rPr lang="en-IN" sz="1150" dirty="0"/>
                        <a:t>one colour, short run or </a:t>
                      </a:r>
                    </a:p>
                    <a:p>
                      <a:r>
                        <a:rPr lang="en-IN" sz="1150" dirty="0"/>
                        <a:t>long run, we specialise </a:t>
                      </a:r>
                    </a:p>
                    <a:p>
                      <a:r>
                        <a:rPr lang="en-IN" sz="1150" dirty="0"/>
                        <a:t>in providing unparalleled  printing solutions</a:t>
                      </a:r>
                      <a:endParaRPr lang="en-US" altLang="ko-KR" sz="1150" dirty="0"/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57415"/>
              </p:ext>
            </p:extLst>
          </p:nvPr>
        </p:nvGraphicFramePr>
        <p:xfrm>
          <a:off x="2687177" y="1059582"/>
          <a:ext cx="1823864" cy="3091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4944">
                <a:tc>
                  <a:txBody>
                    <a:bodyPr/>
                    <a:lstStyle/>
                    <a:p>
                      <a:r>
                        <a:rPr lang="en-IN" sz="1300" b="1" kern="1200" dirty="0">
                          <a:solidFill>
                            <a:schemeClr val="accent1"/>
                          </a:solidFill>
                          <a:latin typeface="Bahnschrift SemiBold" panose="020B0502040204020203" pitchFamily="34" charset="0"/>
                          <a:ea typeface="+mn-ea"/>
                          <a:cs typeface="+mn-cs"/>
                        </a:rPr>
                        <a:t>Customised</a:t>
                      </a:r>
                      <a:r>
                        <a:rPr lang="en-IN" sz="1300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IN" sz="1300" b="1" kern="1200" dirty="0">
                          <a:solidFill>
                            <a:schemeClr val="accent1"/>
                          </a:solidFill>
                          <a:latin typeface="Bahnschrift SemiBold" panose="020B0502040204020203" pitchFamily="34" charset="0"/>
                          <a:ea typeface="+mn-ea"/>
                          <a:cs typeface="+mn-cs"/>
                        </a:rPr>
                        <a:t>Products</a:t>
                      </a:r>
                      <a:r>
                        <a:rPr lang="en-IN" sz="1300" dirty="0">
                          <a:solidFill>
                            <a:schemeClr val="accent1"/>
                          </a:solidFill>
                        </a:rPr>
                        <a:t> 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749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6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4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Experience the ease of </a:t>
                      </a:r>
                    </a:p>
                    <a:p>
                      <a:pPr marL="0" algn="l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gifting with customised </a:t>
                      </a:r>
                    </a:p>
                    <a:p>
                      <a:pPr marL="0" algn="l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printed products. Get </a:t>
                      </a:r>
                    </a:p>
                    <a:p>
                      <a:pPr marL="0" algn="l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 printing of the </a:t>
                      </a:r>
                    </a:p>
                    <a:p>
                      <a:pPr marL="0" algn="l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logo and name of your</a:t>
                      </a:r>
                    </a:p>
                    <a:p>
                      <a:pPr marL="0" algn="l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067908"/>
              </p:ext>
            </p:extLst>
          </p:nvPr>
        </p:nvGraphicFramePr>
        <p:xfrm>
          <a:off x="6732240" y="1064017"/>
          <a:ext cx="1823864" cy="3036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3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433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1"/>
                          </a:solidFill>
                        </a:rPr>
                        <a:t>          </a:t>
                      </a:r>
                      <a:r>
                        <a:rPr lang="en-US" sz="1200" b="1" kern="1200" dirty="0">
                          <a:solidFill>
                            <a:schemeClr val="accent1"/>
                          </a:solidFill>
                          <a:latin typeface="Bahnschrift SemiBold" panose="020B0502040204020203" pitchFamily="34" charset="0"/>
                          <a:ea typeface="+mn-ea"/>
                          <a:cs typeface="+mn-cs"/>
                        </a:rPr>
                        <a:t>Printing</a:t>
                      </a:r>
                      <a:r>
                        <a:rPr lang="en-US" sz="1200" b="1" baseline="0" dirty="0">
                          <a:solidFill>
                            <a:schemeClr val="accent1"/>
                          </a:solidFill>
                        </a:rPr>
                        <a:t> </a:t>
                      </a:r>
                      <a:endParaRPr lang="en-IN" sz="1200" b="1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87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3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80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 it from the scratch or working with existing     </a:t>
                      </a:r>
                    </a:p>
                    <a:p>
                      <a:pPr marL="0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designs, we offer </a:t>
                      </a:r>
                    </a:p>
                    <a:p>
                      <a:pPr marL="0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bespoke creative </a:t>
                      </a:r>
                    </a:p>
                    <a:p>
                      <a:pPr marL="0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solutions that suit your </a:t>
                      </a:r>
                    </a:p>
                    <a:p>
                      <a:pPr marL="0" defTabSz="914400" rtl="0" eaLnBrk="1" latinLnBrk="1" hangingPunct="1"/>
                      <a:r>
                        <a:rPr lang="en-IN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brand</a:t>
                      </a:r>
                      <a:r>
                        <a:rPr lang="en-US" altLang="ko-KR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1559" y="2787774"/>
            <a:ext cx="180020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50" dirty="0"/>
              <a:t>We supply everything  </a:t>
            </a:r>
          </a:p>
          <a:p>
            <a:r>
              <a:rPr lang="en-IN" sz="1150" dirty="0"/>
              <a:t>from the usual business  stationery essentials to </a:t>
            </a:r>
          </a:p>
          <a:p>
            <a:r>
              <a:rPr lang="en-IN" sz="1150" dirty="0"/>
              <a:t>the more unusual items and everything in </a:t>
            </a:r>
          </a:p>
          <a:p>
            <a:r>
              <a:rPr lang="en-IN" sz="1150" dirty="0"/>
              <a:t>between. </a:t>
            </a:r>
          </a:p>
        </p:txBody>
      </p:sp>
      <p:pic>
        <p:nvPicPr>
          <p:cNvPr id="1032" name="Picture 8" descr="F:\sanjivan Current Data\Desktop\1988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75261"/>
            <a:ext cx="1080120" cy="121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sanjivan Current Data\Desktop\catelogue image\PNG IMAGE\Cup with 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75261"/>
            <a:ext cx="1135536" cy="113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630677"/>
            <a:ext cx="1728192" cy="108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451732"/>
            <a:ext cx="1423935" cy="14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1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37771" cy="25200"/>
          </a:xfrm>
        </p:spPr>
      </p:pic>
      <p:sp>
        <p:nvSpPr>
          <p:cNvPr id="5" name="Rectangle 4"/>
          <p:cNvSpPr/>
          <p:nvPr/>
        </p:nvSpPr>
        <p:spPr>
          <a:xfrm>
            <a:off x="1115616" y="720080"/>
            <a:ext cx="6768752" cy="6275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46892" y="11875"/>
            <a:ext cx="1473180" cy="615659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015924" y="51470"/>
            <a:ext cx="946911" cy="42018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746729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Corporate Stationery 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8803"/>
            <a:ext cx="80648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sz="1400" dirty="0">
                <a:solidFill>
                  <a:srgbClr val="F07624"/>
                </a:solidFill>
                <a:latin typeface="Constantia" pitchFamily="18" charset="0"/>
              </a:rPr>
              <a:t>We offer an extensive range of high quality corporate stationery</a:t>
            </a:r>
            <a:r>
              <a:rPr lang="en-IN" sz="1400" dirty="0">
                <a:solidFill>
                  <a:srgbClr val="F07624"/>
                </a:solidFill>
                <a:latin typeface="Calibri"/>
              </a:rPr>
              <a:t>‒</a:t>
            </a:r>
            <a:r>
              <a:rPr lang="en-IN" sz="1400" dirty="0">
                <a:solidFill>
                  <a:srgbClr val="F07624"/>
                </a:solidFill>
                <a:latin typeface="Constantia" pitchFamily="18" charset="0"/>
              </a:rPr>
              <a:t>Notebooks, Office books, Pens &amp; </a:t>
            </a:r>
          </a:p>
          <a:p>
            <a:pPr algn="just" fontAlgn="base"/>
            <a:r>
              <a:rPr lang="en-IN" sz="1400" dirty="0">
                <a:solidFill>
                  <a:srgbClr val="F07624"/>
                </a:solidFill>
                <a:latin typeface="Constantia" pitchFamily="18" charset="0"/>
              </a:rPr>
              <a:t>Writing Instruments, Highlighters &amp; Markers, Desk Organisers &amp; Accessories, Files &amp; Folders, </a:t>
            </a:r>
          </a:p>
          <a:p>
            <a:pPr algn="just" fontAlgn="base"/>
            <a:r>
              <a:rPr lang="en-IN" sz="1400" dirty="0">
                <a:solidFill>
                  <a:srgbClr val="F07624"/>
                </a:solidFill>
                <a:latin typeface="Constantia" pitchFamily="18" charset="0"/>
              </a:rPr>
              <a:t>Measuring instruments, Magnifying lenses, Labels &amp; Notes, Copier &amp; Printing papers, and much more. With affordable pricing, attractive offers and 100% genuine products, we strives to make your buying </a:t>
            </a:r>
          </a:p>
          <a:p>
            <a:pPr algn="just" fontAlgn="base"/>
            <a:r>
              <a:rPr lang="en-IN" sz="1400" dirty="0">
                <a:solidFill>
                  <a:srgbClr val="F07624"/>
                </a:solidFill>
                <a:latin typeface="Constantia" pitchFamily="18" charset="0"/>
              </a:rPr>
              <a:t>experience simple and remarkable.</a:t>
            </a:r>
          </a:p>
          <a:p>
            <a:pPr algn="just" fontAlgn="base"/>
            <a:endParaRPr lang="en-IN" sz="1400" dirty="0">
              <a:solidFill>
                <a:srgbClr val="F07624"/>
              </a:solidFill>
              <a:latin typeface="Constantia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49"/>
          <a:stretch/>
        </p:blipFill>
        <p:spPr>
          <a:xfrm rot="10800000">
            <a:off x="-2622" y="3003798"/>
            <a:ext cx="8967109" cy="210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427-4272993_a-mug-can-be-a-your-logo-here.p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792" y="3073270"/>
            <a:ext cx="2160240" cy="1620180"/>
          </a:xfrm>
          <a:prstGeom prst="rect">
            <a:avLst/>
          </a:prstGeom>
        </p:spPr>
      </p:pic>
      <p:pic>
        <p:nvPicPr>
          <p:cNvPr id="15" name="Picture 14" descr="s-l3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3147814"/>
            <a:ext cx="1544960" cy="1544960"/>
          </a:xfrm>
          <a:prstGeom prst="rect">
            <a:avLst/>
          </a:prstGeom>
        </p:spPr>
      </p:pic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4" cstate="print"/>
          <a:stretch>
            <a:fillRect/>
          </a:stretch>
        </p:blipFill>
        <p:spPr>
          <a:xfrm flipH="1">
            <a:off x="-972616" y="1275606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079612" y="580673"/>
            <a:ext cx="6768752" cy="62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07904" y="0"/>
            <a:ext cx="1512168" cy="501461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995935" y="73174"/>
            <a:ext cx="971971" cy="3422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39652" y="555526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Customised Products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3468" y="1491630"/>
            <a:ext cx="81369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IN" sz="1400" dirty="0">
                <a:solidFill>
                  <a:schemeClr val="accent1">
                    <a:lumMod val="75000"/>
                  </a:schemeClr>
                </a:solidFill>
              </a:rPr>
              <a:t>Personalized gifts are a gesture of thoughtfulness as they involve an extra effort of putting a personal touch in it. Experience the ease of gifting with customised printed things like key chains, wall clocks, </a:t>
            </a:r>
          </a:p>
          <a:p>
            <a:pPr fontAlgn="base"/>
            <a:r>
              <a:rPr lang="en-IN" sz="1400" dirty="0">
                <a:solidFill>
                  <a:schemeClr val="accent1">
                    <a:lumMod val="75000"/>
                  </a:schemeClr>
                </a:solidFill>
              </a:rPr>
              <a:t>flash drives, mugs, photo frames, and lot more with Starmark.</a:t>
            </a:r>
          </a:p>
          <a:p>
            <a:pPr fontAlgn="base"/>
            <a:endParaRPr lang="en-IN" sz="1400" dirty="0">
              <a:solidFill>
                <a:srgbClr val="F07624"/>
              </a:solidFill>
              <a:latin typeface="Constantia" pitchFamily="18" charset="0"/>
            </a:endParaRPr>
          </a:p>
        </p:txBody>
      </p:sp>
      <p:pic>
        <p:nvPicPr>
          <p:cNvPr id="13" name="Picture 12" descr="printful-product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2715766"/>
            <a:ext cx="1912969" cy="2067694"/>
          </a:xfrm>
          <a:prstGeom prst="rect">
            <a:avLst/>
          </a:prstGeom>
        </p:spPr>
      </p:pic>
      <p:pic>
        <p:nvPicPr>
          <p:cNvPr id="20" name="Picture 19" descr="afee16a3f42348da60f2fa9459359d2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16216" y="3003798"/>
            <a:ext cx="17281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7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079612" y="648072"/>
            <a:ext cx="6768752" cy="62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07904" y="0"/>
            <a:ext cx="1512168" cy="501461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995935" y="73174"/>
            <a:ext cx="971971" cy="3422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39652" y="622925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Customised Products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90082">
            <a:off x="2707074" y="2487377"/>
            <a:ext cx="2255633" cy="140738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076056" y="1990756"/>
            <a:ext cx="1714253" cy="2465505"/>
            <a:chOff x="4905125" y="1912071"/>
            <a:chExt cx="1714253" cy="24655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53" r="9602"/>
            <a:stretch/>
          </p:blipFill>
          <p:spPr>
            <a:xfrm>
              <a:off x="4905125" y="1912071"/>
              <a:ext cx="1714253" cy="246550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222641" y="2427734"/>
              <a:ext cx="86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Berlin Sans FB" pitchFamily="34" charset="0"/>
                </a:rPr>
                <a:t>YOUR  LOGO HERE</a:t>
              </a:r>
              <a:endParaRPr lang="en-IN" sz="1600" dirty="0">
                <a:latin typeface="Berlin Sans FB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20291" y="1808754"/>
            <a:ext cx="856398" cy="3127017"/>
            <a:chOff x="7320291" y="1808754"/>
            <a:chExt cx="856398" cy="31270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34" t="4795" r="42303" b="9829"/>
            <a:stretch/>
          </p:blipFill>
          <p:spPr>
            <a:xfrm rot="2187696">
              <a:off x="7484221" y="1808754"/>
              <a:ext cx="692468" cy="312701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rot="18593691">
              <a:off x="6741767" y="3631955"/>
              <a:ext cx="1410964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YOUR LOGO HERE</a:t>
              </a:r>
              <a:endParaRPr lang="en-IN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 rot="1716871">
            <a:off x="3391048" y="3321872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YOUR LOGO HERE</a:t>
            </a:r>
            <a:endParaRPr lang="en-IN" sz="12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2735" y="2393570"/>
            <a:ext cx="2285376" cy="1906372"/>
            <a:chOff x="296964" y="2360059"/>
            <a:chExt cx="2285376" cy="190637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64" y="2360059"/>
              <a:ext cx="2285376" cy="190637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33841" y="2923252"/>
              <a:ext cx="8615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dobe Hebrew" pitchFamily="18" charset="-79"/>
                  <a:cs typeface="Adobe Hebrew" pitchFamily="18" charset="-79"/>
                </a:rPr>
                <a:t>YOUR LOGO HERE</a:t>
              </a:r>
              <a:endParaRPr lang="en-IN" sz="1600" dirty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63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079612" y="648072"/>
            <a:ext cx="6768752" cy="62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07904" y="0"/>
            <a:ext cx="1512168" cy="501461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995935" y="73174"/>
            <a:ext cx="971971" cy="3422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39652" y="622925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Customised Products </a:t>
            </a:r>
          </a:p>
        </p:txBody>
      </p:sp>
      <p:pic>
        <p:nvPicPr>
          <p:cNvPr id="2050" name="Picture 2" descr="F:\sanjivan Current Data\Desktop\catelogue image\PNG IMAGE\T-Shi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12268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sanjivan Current Data\Desktop\catelogue image\PNG IMAGE\Wall-Watc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1212"/>
            <a:ext cx="4944332" cy="494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sanjivan Current Data\Desktop\catelogue image\PNG IMAGE\Wall-Watch-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2385722"/>
            <a:ext cx="3402308" cy="340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F:\sanjivan Current Data\Desktop\catelogue image\PNG IMAGE\Trolly Ba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02296"/>
            <a:ext cx="1944216" cy="291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19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137225-845x568r1-Basic-Office-Supplies.jpg"/>
          <p:cNvPicPr>
            <a:picLocks noGrp="1" noChangeAspect="1"/>
          </p:cNvPicPr>
          <p:nvPr>
            <p:ph type="pic" idx="12"/>
          </p:nvPr>
        </p:nvPicPr>
        <p:blipFill>
          <a:blip r:embed="rId2" cstate="print"/>
          <a:stretch>
            <a:fillRect/>
          </a:stretch>
        </p:blipFill>
        <p:spPr>
          <a:xfrm flipH="1">
            <a:off x="-972616" y="1275606"/>
            <a:ext cx="5396" cy="3600"/>
          </a:xfrm>
        </p:spPr>
      </p:pic>
      <p:sp>
        <p:nvSpPr>
          <p:cNvPr id="5" name="Rectangle 4"/>
          <p:cNvSpPr/>
          <p:nvPr/>
        </p:nvSpPr>
        <p:spPr>
          <a:xfrm>
            <a:off x="1079612" y="648072"/>
            <a:ext cx="6768752" cy="627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/>
        </p:nvSpPr>
        <p:spPr>
          <a:xfrm rot="10800000">
            <a:off x="3707904" y="0"/>
            <a:ext cx="1512168" cy="501461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3995935" y="73174"/>
            <a:ext cx="971971" cy="34224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39652" y="622925"/>
            <a:ext cx="6480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Customised Products </a:t>
            </a:r>
          </a:p>
        </p:txBody>
      </p:sp>
      <p:sp>
        <p:nvSpPr>
          <p:cNvPr id="15" name="TextBox 14"/>
          <p:cNvSpPr txBox="1"/>
          <p:nvPr/>
        </p:nvSpPr>
        <p:spPr>
          <a:xfrm rot="2739321">
            <a:off x="6179632" y="2667884"/>
            <a:ext cx="861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dobe Hebrew" pitchFamily="18" charset="-79"/>
                <a:cs typeface="Adobe Hebrew" pitchFamily="18" charset="-79"/>
              </a:rPr>
              <a:t>YOU LOGO HERE</a:t>
            </a:r>
            <a:endParaRPr lang="en-IN" sz="1600" dirty="0">
              <a:solidFill>
                <a:schemeClr val="bg1"/>
              </a:solidFill>
              <a:latin typeface="Adobe Hebrew" pitchFamily="18" charset="-79"/>
              <a:cs typeface="Adobe Hebrew" pitchFamily="18" charset="-79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5F659E-3E3D-4699-BA56-1093F7039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195" y="1572241"/>
            <a:ext cx="2094682" cy="34563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7051E5-8639-4F28-A155-5C8D39746D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99" y="1544251"/>
            <a:ext cx="3059832" cy="17211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56E665-0F2B-49B9-962B-2A82B2C11D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322" y="3159843"/>
            <a:ext cx="2632567" cy="1872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C0B708-1E41-41F5-B29E-4B4FB9F6D2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72241"/>
            <a:ext cx="2286414" cy="21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1164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657</Words>
  <Application>Microsoft Office PowerPoint</Application>
  <PresentationFormat>On-screen Show (16:9)</PresentationFormat>
  <Paragraphs>97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맑은 고딕</vt:lpstr>
      <vt:lpstr>Adobe Hebrew</vt:lpstr>
      <vt:lpstr>Arial</vt:lpstr>
      <vt:lpstr>Bahnschrift SemiBold</vt:lpstr>
      <vt:lpstr>Berlin Sans FB</vt:lpstr>
      <vt:lpstr>Book Antiqua</vt:lpstr>
      <vt:lpstr>Calibri</vt:lpstr>
      <vt:lpstr>Constantia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Our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USPs</vt:lpstr>
      <vt:lpstr>Our USPs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</cp:lastModifiedBy>
  <cp:revision>137</cp:revision>
  <dcterms:created xsi:type="dcterms:W3CDTF">2016-12-01T00:32:25Z</dcterms:created>
  <dcterms:modified xsi:type="dcterms:W3CDTF">2021-08-01T07:31:07Z</dcterms:modified>
</cp:coreProperties>
</file>